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4"/>
  </p:sldMasterIdLst>
  <p:notesMasterIdLst>
    <p:notesMasterId r:id="rId24"/>
  </p:notesMasterIdLst>
  <p:sldIdLst>
    <p:sldId id="256" r:id="rId5"/>
    <p:sldId id="258" r:id="rId6"/>
    <p:sldId id="259" r:id="rId7"/>
    <p:sldId id="260" r:id="rId8"/>
    <p:sldId id="266" r:id="rId9"/>
    <p:sldId id="261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1" autoAdjust="0"/>
    <p:restoredTop sz="90045" autoAdjust="0"/>
  </p:normalViewPr>
  <p:slideViewPr>
    <p:cSldViewPr>
      <p:cViewPr varScale="1">
        <p:scale>
          <a:sx n="101" d="100"/>
          <a:sy n="101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40103-9571-4C68-B8DF-0832B0936C6F}" type="datetimeFigureOut">
              <a:rPr lang="en-US" smtClean="0"/>
              <a:t>13-Oct-18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4B6F8-0D09-4CB6-9EEE-2619CC63C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878389" y="5439787"/>
            <a:ext cx="2435225" cy="492125"/>
            <a:chOff x="3217" y="2005"/>
            <a:chExt cx="1535" cy="31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17" y="2005"/>
              <a:ext cx="153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466" y="2069"/>
              <a:ext cx="0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sz="135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05" y="2063"/>
              <a:ext cx="115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US" sz="1875" b="1" dirty="0" err="1">
                  <a:solidFill>
                    <a:srgbClr val="414042"/>
                  </a:solidFill>
                  <a:latin typeface="Georgia" panose="02040502050405020303" pitchFamily="18" charset="0"/>
                </a:rPr>
                <a:t>CodeValue</a:t>
              </a:r>
              <a:endParaRPr lang="en-US" sz="1350" dirty="0"/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3343" y="2005"/>
              <a:ext cx="221" cy="183"/>
            </a:xfrm>
            <a:custGeom>
              <a:avLst/>
              <a:gdLst>
                <a:gd name="T0" fmla="*/ 7 w 221"/>
                <a:gd name="T1" fmla="*/ 4 h 146"/>
                <a:gd name="T2" fmla="*/ 7 w 221"/>
                <a:gd name="T3" fmla="*/ 4 h 146"/>
                <a:gd name="T4" fmla="*/ 2 w 221"/>
                <a:gd name="T5" fmla="*/ 0 h 146"/>
                <a:gd name="T6" fmla="*/ 0 w 221"/>
                <a:gd name="T7" fmla="*/ 4 h 146"/>
                <a:gd name="T8" fmla="*/ 0 w 221"/>
                <a:gd name="T9" fmla="*/ 10 h 146"/>
                <a:gd name="T10" fmla="*/ 64 w 221"/>
                <a:gd name="T11" fmla="*/ 219 h 146"/>
                <a:gd name="T12" fmla="*/ 64 w 221"/>
                <a:gd name="T13" fmla="*/ 219 h 146"/>
                <a:gd name="T14" fmla="*/ 69 w 221"/>
                <a:gd name="T15" fmla="*/ 229 h 146"/>
                <a:gd name="T16" fmla="*/ 74 w 221"/>
                <a:gd name="T17" fmla="*/ 229 h 146"/>
                <a:gd name="T18" fmla="*/ 76 w 221"/>
                <a:gd name="T19" fmla="*/ 229 h 146"/>
                <a:gd name="T20" fmla="*/ 81 w 221"/>
                <a:gd name="T21" fmla="*/ 226 h 146"/>
                <a:gd name="T22" fmla="*/ 216 w 221"/>
                <a:gd name="T23" fmla="*/ 48 h 146"/>
                <a:gd name="T24" fmla="*/ 216 w 221"/>
                <a:gd name="T25" fmla="*/ 48 h 146"/>
                <a:gd name="T26" fmla="*/ 221 w 221"/>
                <a:gd name="T27" fmla="*/ 41 h 146"/>
                <a:gd name="T28" fmla="*/ 219 w 221"/>
                <a:gd name="T29" fmla="*/ 38 h 146"/>
                <a:gd name="T30" fmla="*/ 214 w 221"/>
                <a:gd name="T31" fmla="*/ 41 h 146"/>
                <a:gd name="T32" fmla="*/ 125 w 221"/>
                <a:gd name="T33" fmla="*/ 81 h 146"/>
                <a:gd name="T34" fmla="*/ 125 w 221"/>
                <a:gd name="T35" fmla="*/ 81 h 146"/>
                <a:gd name="T36" fmla="*/ 118 w 221"/>
                <a:gd name="T37" fmla="*/ 85 h 146"/>
                <a:gd name="T38" fmla="*/ 108 w 221"/>
                <a:gd name="T39" fmla="*/ 81 h 146"/>
                <a:gd name="T40" fmla="*/ 98 w 221"/>
                <a:gd name="T41" fmla="*/ 79 h 146"/>
                <a:gd name="T42" fmla="*/ 7 w 221"/>
                <a:gd name="T43" fmla="*/ 4 h 1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217" y="2067"/>
              <a:ext cx="197" cy="222"/>
            </a:xfrm>
            <a:custGeom>
              <a:avLst/>
              <a:gdLst>
                <a:gd name="T0" fmla="*/ 138 w 197"/>
                <a:gd name="T1" fmla="*/ 10 h 176"/>
                <a:gd name="T2" fmla="*/ 138 w 197"/>
                <a:gd name="T3" fmla="*/ 10 h 176"/>
                <a:gd name="T4" fmla="*/ 138 w 197"/>
                <a:gd name="T5" fmla="*/ 4 h 176"/>
                <a:gd name="T6" fmla="*/ 136 w 197"/>
                <a:gd name="T7" fmla="*/ 0 h 176"/>
                <a:gd name="T8" fmla="*/ 131 w 197"/>
                <a:gd name="T9" fmla="*/ 6 h 176"/>
                <a:gd name="T10" fmla="*/ 5 w 197"/>
                <a:gd name="T11" fmla="*/ 165 h 176"/>
                <a:gd name="T12" fmla="*/ 5 w 197"/>
                <a:gd name="T13" fmla="*/ 165 h 176"/>
                <a:gd name="T14" fmla="*/ 0 w 197"/>
                <a:gd name="T15" fmla="*/ 172 h 176"/>
                <a:gd name="T16" fmla="*/ 0 w 197"/>
                <a:gd name="T17" fmla="*/ 178 h 176"/>
                <a:gd name="T18" fmla="*/ 2 w 197"/>
                <a:gd name="T19" fmla="*/ 182 h 176"/>
                <a:gd name="T20" fmla="*/ 7 w 197"/>
                <a:gd name="T21" fmla="*/ 184 h 176"/>
                <a:gd name="T22" fmla="*/ 190 w 197"/>
                <a:gd name="T23" fmla="*/ 276 h 176"/>
                <a:gd name="T24" fmla="*/ 190 w 197"/>
                <a:gd name="T25" fmla="*/ 276 h 176"/>
                <a:gd name="T26" fmla="*/ 195 w 197"/>
                <a:gd name="T27" fmla="*/ 280 h 176"/>
                <a:gd name="T28" fmla="*/ 197 w 197"/>
                <a:gd name="T29" fmla="*/ 276 h 176"/>
                <a:gd name="T30" fmla="*/ 192 w 197"/>
                <a:gd name="T31" fmla="*/ 270 h 176"/>
                <a:gd name="T32" fmla="*/ 128 w 197"/>
                <a:gd name="T33" fmla="*/ 184 h 176"/>
                <a:gd name="T34" fmla="*/ 128 w 197"/>
                <a:gd name="T35" fmla="*/ 184 h 176"/>
                <a:gd name="T36" fmla="*/ 123 w 197"/>
                <a:gd name="T37" fmla="*/ 175 h 176"/>
                <a:gd name="T38" fmla="*/ 121 w 197"/>
                <a:gd name="T39" fmla="*/ 163 h 176"/>
                <a:gd name="T40" fmla="*/ 121 w 197"/>
                <a:gd name="T41" fmla="*/ 150 h 176"/>
                <a:gd name="T42" fmla="*/ 138 w 197"/>
                <a:gd name="T43" fmla="*/ 10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5"/>
            <a:ext cx="9144000" cy="2078037"/>
          </a:xfrm>
        </p:spPr>
        <p:txBody>
          <a:bodyPr anchor="b"/>
          <a:lstStyle>
            <a:lvl1pPr algn="ctr">
              <a:defRPr sz="45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08218"/>
            <a:ext cx="9144000" cy="1849582"/>
          </a:xfrm>
        </p:spPr>
        <p:txBody>
          <a:bodyPr/>
          <a:lstStyle>
            <a:lvl1pPr marL="0" indent="0" algn="ctr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1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8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7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7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sz="2400"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18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5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35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05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64237"/>
      </p:ext>
    </p:extLst>
  </p:cSld>
  <p:clrMapOvr>
    <a:masterClrMapping/>
  </p:clrMapOvr>
  <p:transition>
    <p:fade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6229257"/>
      </p:ext>
    </p:extLst>
  </p:cSld>
  <p:clrMapOvr>
    <a:masterClrMapping/>
  </p:clrMapOvr>
  <p:transition>
    <p:fade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669225"/>
      </p:ext>
    </p:extLst>
  </p:cSld>
  <p:clrMapOvr>
    <a:masterClrMapping/>
  </p:clrMapOvr>
  <p:transition>
    <p:fade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4285372"/>
      </p:ext>
    </p:extLst>
  </p:cSld>
  <p:clrMapOvr>
    <a:masterClrMapping/>
  </p:clrMapOvr>
  <p:transition>
    <p:fade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570396"/>
      </p:ext>
    </p:extLst>
  </p:cSld>
  <p:clrMapOvr>
    <a:masterClrMapping/>
  </p:clrMapOvr>
  <p:transition>
    <p:fade/>
  </p:transition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rgbClr val="FFFFCC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35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889210"/>
      </p:ext>
    </p:extLst>
  </p:cSld>
  <p:clrMapOvr>
    <a:masterClrMapping/>
  </p:clrMapOvr>
  <p:transition>
    <p:fade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>
            <a:lvl1pPr>
              <a:defRPr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59329"/>
            <a:ext cx="10907684" cy="5017634"/>
          </a:xfrm>
        </p:spPr>
        <p:txBody>
          <a:bodyPr>
            <a:normAutofit/>
          </a:bodyPr>
          <a:lstStyle>
            <a:lvl1pPr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8497927"/>
      </p:ext>
    </p:extLst>
  </p:cSld>
  <p:clrMapOvr>
    <a:masterClrMapping/>
  </p:clrMapOvr>
  <p:transition>
    <p:fade/>
  </p:transition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75120"/>
      </p:ext>
    </p:extLst>
  </p:cSld>
  <p:clrMapOvr>
    <a:masterClrMapping/>
  </p:clrMapOvr>
  <p:transition>
    <p:fade/>
  </p:transition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03286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687889" y="5472115"/>
            <a:ext cx="2436812" cy="492125"/>
            <a:chOff x="3217" y="2005"/>
            <a:chExt cx="1535" cy="31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17" y="2005"/>
              <a:ext cx="153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466" y="2069"/>
              <a:ext cx="0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sz="135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05" y="2063"/>
              <a:ext cx="115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US" sz="1875" b="1" dirty="0" err="1">
                  <a:solidFill>
                    <a:srgbClr val="414042"/>
                  </a:solidFill>
                  <a:latin typeface="Georgia" panose="02040502050405020303" pitchFamily="18" charset="0"/>
                </a:rPr>
                <a:t>CodeValue</a:t>
              </a:r>
              <a:endParaRPr lang="en-US" sz="1350" dirty="0"/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3343" y="2005"/>
              <a:ext cx="221" cy="183"/>
            </a:xfrm>
            <a:custGeom>
              <a:avLst/>
              <a:gdLst>
                <a:gd name="T0" fmla="*/ 7 w 221"/>
                <a:gd name="T1" fmla="*/ 4 h 146"/>
                <a:gd name="T2" fmla="*/ 7 w 221"/>
                <a:gd name="T3" fmla="*/ 4 h 146"/>
                <a:gd name="T4" fmla="*/ 2 w 221"/>
                <a:gd name="T5" fmla="*/ 0 h 146"/>
                <a:gd name="T6" fmla="*/ 0 w 221"/>
                <a:gd name="T7" fmla="*/ 4 h 146"/>
                <a:gd name="T8" fmla="*/ 0 w 221"/>
                <a:gd name="T9" fmla="*/ 10 h 146"/>
                <a:gd name="T10" fmla="*/ 64 w 221"/>
                <a:gd name="T11" fmla="*/ 219 h 146"/>
                <a:gd name="T12" fmla="*/ 64 w 221"/>
                <a:gd name="T13" fmla="*/ 219 h 146"/>
                <a:gd name="T14" fmla="*/ 69 w 221"/>
                <a:gd name="T15" fmla="*/ 229 h 146"/>
                <a:gd name="T16" fmla="*/ 74 w 221"/>
                <a:gd name="T17" fmla="*/ 229 h 146"/>
                <a:gd name="T18" fmla="*/ 76 w 221"/>
                <a:gd name="T19" fmla="*/ 229 h 146"/>
                <a:gd name="T20" fmla="*/ 81 w 221"/>
                <a:gd name="T21" fmla="*/ 226 h 146"/>
                <a:gd name="T22" fmla="*/ 216 w 221"/>
                <a:gd name="T23" fmla="*/ 48 h 146"/>
                <a:gd name="T24" fmla="*/ 216 w 221"/>
                <a:gd name="T25" fmla="*/ 48 h 146"/>
                <a:gd name="T26" fmla="*/ 221 w 221"/>
                <a:gd name="T27" fmla="*/ 41 h 146"/>
                <a:gd name="T28" fmla="*/ 219 w 221"/>
                <a:gd name="T29" fmla="*/ 38 h 146"/>
                <a:gd name="T30" fmla="*/ 214 w 221"/>
                <a:gd name="T31" fmla="*/ 41 h 146"/>
                <a:gd name="T32" fmla="*/ 125 w 221"/>
                <a:gd name="T33" fmla="*/ 81 h 146"/>
                <a:gd name="T34" fmla="*/ 125 w 221"/>
                <a:gd name="T35" fmla="*/ 81 h 146"/>
                <a:gd name="T36" fmla="*/ 118 w 221"/>
                <a:gd name="T37" fmla="*/ 85 h 146"/>
                <a:gd name="T38" fmla="*/ 108 w 221"/>
                <a:gd name="T39" fmla="*/ 81 h 146"/>
                <a:gd name="T40" fmla="*/ 98 w 221"/>
                <a:gd name="T41" fmla="*/ 79 h 146"/>
                <a:gd name="T42" fmla="*/ 7 w 221"/>
                <a:gd name="T43" fmla="*/ 4 h 1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217" y="2067"/>
              <a:ext cx="197" cy="222"/>
            </a:xfrm>
            <a:custGeom>
              <a:avLst/>
              <a:gdLst>
                <a:gd name="T0" fmla="*/ 138 w 197"/>
                <a:gd name="T1" fmla="*/ 10 h 176"/>
                <a:gd name="T2" fmla="*/ 138 w 197"/>
                <a:gd name="T3" fmla="*/ 10 h 176"/>
                <a:gd name="T4" fmla="*/ 138 w 197"/>
                <a:gd name="T5" fmla="*/ 4 h 176"/>
                <a:gd name="T6" fmla="*/ 136 w 197"/>
                <a:gd name="T7" fmla="*/ 0 h 176"/>
                <a:gd name="T8" fmla="*/ 131 w 197"/>
                <a:gd name="T9" fmla="*/ 6 h 176"/>
                <a:gd name="T10" fmla="*/ 5 w 197"/>
                <a:gd name="T11" fmla="*/ 165 h 176"/>
                <a:gd name="T12" fmla="*/ 5 w 197"/>
                <a:gd name="T13" fmla="*/ 165 h 176"/>
                <a:gd name="T14" fmla="*/ 0 w 197"/>
                <a:gd name="T15" fmla="*/ 172 h 176"/>
                <a:gd name="T16" fmla="*/ 0 w 197"/>
                <a:gd name="T17" fmla="*/ 178 h 176"/>
                <a:gd name="T18" fmla="*/ 2 w 197"/>
                <a:gd name="T19" fmla="*/ 182 h 176"/>
                <a:gd name="T20" fmla="*/ 7 w 197"/>
                <a:gd name="T21" fmla="*/ 184 h 176"/>
                <a:gd name="T22" fmla="*/ 190 w 197"/>
                <a:gd name="T23" fmla="*/ 276 h 176"/>
                <a:gd name="T24" fmla="*/ 190 w 197"/>
                <a:gd name="T25" fmla="*/ 276 h 176"/>
                <a:gd name="T26" fmla="*/ 195 w 197"/>
                <a:gd name="T27" fmla="*/ 280 h 176"/>
                <a:gd name="T28" fmla="*/ 197 w 197"/>
                <a:gd name="T29" fmla="*/ 276 h 176"/>
                <a:gd name="T30" fmla="*/ 192 w 197"/>
                <a:gd name="T31" fmla="*/ 270 h 176"/>
                <a:gd name="T32" fmla="*/ 128 w 197"/>
                <a:gd name="T33" fmla="*/ 184 h 176"/>
                <a:gd name="T34" fmla="*/ 128 w 197"/>
                <a:gd name="T35" fmla="*/ 184 h 176"/>
                <a:gd name="T36" fmla="*/ 123 w 197"/>
                <a:gd name="T37" fmla="*/ 175 h 176"/>
                <a:gd name="T38" fmla="*/ 121 w 197"/>
                <a:gd name="T39" fmla="*/ 163 h 176"/>
                <a:gd name="T40" fmla="*/ 121 w 197"/>
                <a:gd name="T41" fmla="*/ 150 h 176"/>
                <a:gd name="T42" fmla="*/ 138 w 197"/>
                <a:gd name="T43" fmla="*/ 10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1938809"/>
          </a:xfrm>
        </p:spPr>
        <p:txBody>
          <a:bodyPr anchor="b"/>
          <a:lstStyle>
            <a:lvl1pPr>
              <a:defRPr sz="45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3858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3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6629"/>
            <a:ext cx="5181600" cy="5030334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6629"/>
            <a:ext cx="5181600" cy="5030334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6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37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81313"/>
            <a:ext cx="5713413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799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39700"/>
            <a:ext cx="6467475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90430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2"/>
            <a:ext cx="10949247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131889"/>
            <a:ext cx="10949247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7307265" y="2547938"/>
            <a:ext cx="7253287" cy="5954712"/>
            <a:chOff x="1241375" y="222307"/>
            <a:chExt cx="7254480" cy="5954656"/>
          </a:xfrm>
        </p:grpSpPr>
        <p:sp>
          <p:nvSpPr>
            <p:cNvPr id="1036" name="Freeform 7"/>
            <p:cNvSpPr>
              <a:spLocks/>
            </p:cNvSpPr>
            <p:nvPr/>
          </p:nvSpPr>
          <p:spPr bwMode="auto">
            <a:xfrm>
              <a:off x="3869015" y="222307"/>
              <a:ext cx="4626840" cy="3884920"/>
            </a:xfrm>
            <a:custGeom>
              <a:avLst/>
              <a:gdLst>
                <a:gd name="T0" fmla="*/ 885014547 w 10018"/>
                <a:gd name="T1" fmla="*/ 454084681 h 10131"/>
                <a:gd name="T2" fmla="*/ 72311348 w 10018"/>
                <a:gd name="T3" fmla="*/ 7793615 h 10131"/>
                <a:gd name="T4" fmla="*/ 3626005 w 10018"/>
                <a:gd name="T5" fmla="*/ 48672898 h 10131"/>
                <a:gd name="T6" fmla="*/ 640350407 w 10018"/>
                <a:gd name="T7" fmla="*/ 1437101354 h 10131"/>
                <a:gd name="T8" fmla="*/ 798411630 w 10018"/>
                <a:gd name="T9" fmla="*/ 1457835116 h 10131"/>
                <a:gd name="T10" fmla="*/ 2123053568 w 10018"/>
                <a:gd name="T11" fmla="*/ 293802108 h 10131"/>
                <a:gd name="T12" fmla="*/ 2103428987 w 10018"/>
                <a:gd name="T13" fmla="*/ 252922825 h 10131"/>
                <a:gd name="T14" fmla="*/ 1307150654 w 10018"/>
                <a:gd name="T15" fmla="*/ 493787482 h 10131"/>
                <a:gd name="T16" fmla="*/ 885014547 w 10018"/>
                <a:gd name="T17" fmla="*/ 454084681 h 10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18" h="10131">
                  <a:moveTo>
                    <a:pt x="4149" y="3088"/>
                  </a:moveTo>
                  <a:lnTo>
                    <a:pt x="339" y="53"/>
                  </a:lnTo>
                  <a:cubicBezTo>
                    <a:pt x="149" y="-96"/>
                    <a:pt x="-62" y="89"/>
                    <a:pt x="17" y="331"/>
                  </a:cubicBezTo>
                  <a:lnTo>
                    <a:pt x="3002" y="9773"/>
                  </a:lnTo>
                  <a:cubicBezTo>
                    <a:pt x="3094" y="10055"/>
                    <a:pt x="3377" y="10342"/>
                    <a:pt x="3743" y="9914"/>
                  </a:cubicBezTo>
                  <a:lnTo>
                    <a:pt x="9953" y="1998"/>
                  </a:lnTo>
                  <a:cubicBezTo>
                    <a:pt x="10081" y="1868"/>
                    <a:pt x="10004" y="1666"/>
                    <a:pt x="9861" y="1720"/>
                  </a:cubicBezTo>
                  <a:lnTo>
                    <a:pt x="6128" y="3358"/>
                  </a:lnTo>
                  <a:cubicBezTo>
                    <a:pt x="5660" y="3555"/>
                    <a:pt x="4866" y="3670"/>
                    <a:pt x="4149" y="3088"/>
                  </a:cubicBezTo>
                  <a:close/>
                </a:path>
              </a:pathLst>
            </a:custGeom>
            <a:noFill/>
            <a:ln w="9525">
              <a:solidFill>
                <a:srgbClr val="509EC3">
                  <a:alpha val="4784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37" name="Freeform 9"/>
            <p:cNvSpPr>
              <a:spLocks/>
            </p:cNvSpPr>
            <p:nvPr/>
          </p:nvSpPr>
          <p:spPr bwMode="auto">
            <a:xfrm>
              <a:off x="1241375" y="1571214"/>
              <a:ext cx="4062052" cy="4605749"/>
            </a:xfrm>
            <a:custGeom>
              <a:avLst/>
              <a:gdLst>
                <a:gd name="T0" fmla="*/ 1021081415 w 10061"/>
                <a:gd name="T1" fmla="*/ 1128505521 h 10017"/>
                <a:gd name="T2" fmla="*/ 1166973721 w 10061"/>
                <a:gd name="T3" fmla="*/ 44396257 h 10017"/>
                <a:gd name="T4" fmla="*/ 1107149599 w 10061"/>
                <a:gd name="T5" fmla="*/ 19449714 h 10017"/>
                <a:gd name="T6" fmla="*/ 26244465 w 10061"/>
                <a:gd name="T7" fmla="*/ 1251757700 h 10017"/>
                <a:gd name="T8" fmla="*/ 43359912 w 10061"/>
                <a:gd name="T9" fmla="*/ 1399744457 h 10017"/>
                <a:gd name="T10" fmla="*/ 1613126402 w 10061"/>
                <a:gd name="T11" fmla="*/ 2114098564 h 10017"/>
                <a:gd name="T12" fmla="*/ 1630079141 w 10061"/>
                <a:gd name="T13" fmla="*/ 2064839994 h 10017"/>
                <a:gd name="T14" fmla="*/ 1081068245 w 10061"/>
                <a:gd name="T15" fmla="*/ 1399744457 h 10017"/>
                <a:gd name="T16" fmla="*/ 1021081415 w 10061"/>
                <a:gd name="T17" fmla="*/ 1128505521 h 100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1" h="10017">
                  <a:moveTo>
                    <a:pt x="6264" y="5338"/>
                  </a:moveTo>
                  <a:lnTo>
                    <a:pt x="7159" y="210"/>
                  </a:lnTo>
                  <a:cubicBezTo>
                    <a:pt x="7187" y="-71"/>
                    <a:pt x="6929" y="-27"/>
                    <a:pt x="6792" y="92"/>
                  </a:cubicBezTo>
                  <a:lnTo>
                    <a:pt x="161" y="5921"/>
                  </a:lnTo>
                  <a:cubicBezTo>
                    <a:pt x="-95" y="6146"/>
                    <a:pt x="-37" y="6498"/>
                    <a:pt x="266" y="6621"/>
                  </a:cubicBezTo>
                  <a:lnTo>
                    <a:pt x="9896" y="10000"/>
                  </a:lnTo>
                  <a:cubicBezTo>
                    <a:pt x="10088" y="10081"/>
                    <a:pt x="10099" y="9866"/>
                    <a:pt x="10000" y="9767"/>
                  </a:cubicBezTo>
                  <a:lnTo>
                    <a:pt x="6632" y="6621"/>
                  </a:lnTo>
                  <a:cubicBezTo>
                    <a:pt x="6219" y="6221"/>
                    <a:pt x="6166" y="5938"/>
                    <a:pt x="6264" y="5338"/>
                  </a:cubicBezTo>
                  <a:close/>
                </a:path>
              </a:pathLst>
            </a:custGeom>
            <a:noFill/>
            <a:ln w="9525">
              <a:solidFill>
                <a:srgbClr val="66747C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1032" name="Group 14"/>
          <p:cNvGrpSpPr>
            <a:grpSpLocks/>
          </p:cNvGrpSpPr>
          <p:nvPr/>
        </p:nvGrpSpPr>
        <p:grpSpPr bwMode="auto">
          <a:xfrm>
            <a:off x="93663" y="141288"/>
            <a:ext cx="557212" cy="455612"/>
            <a:chOff x="10802938" y="304006"/>
            <a:chExt cx="550862" cy="450850"/>
          </a:xfrm>
        </p:grpSpPr>
        <p:sp>
          <p:nvSpPr>
            <p:cNvPr id="1034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17640275 w 221"/>
                <a:gd name="T1" fmla="*/ 7919464 h 146"/>
                <a:gd name="T2" fmla="*/ 17640275 w 221"/>
                <a:gd name="T3" fmla="*/ 7919464 h 146"/>
                <a:gd name="T4" fmla="*/ 5040305 w 221"/>
                <a:gd name="T5" fmla="*/ 0 h 146"/>
                <a:gd name="T6" fmla="*/ 0 w 221"/>
                <a:gd name="T7" fmla="*/ 7919464 h 146"/>
                <a:gd name="T8" fmla="*/ 0 w 221"/>
                <a:gd name="T9" fmla="*/ 23756402 h 146"/>
                <a:gd name="T10" fmla="*/ 161289770 w 221"/>
                <a:gd name="T11" fmla="*/ 554310743 h 146"/>
                <a:gd name="T12" fmla="*/ 161289770 w 221"/>
                <a:gd name="T13" fmla="*/ 554310743 h 146"/>
                <a:gd name="T14" fmla="*/ 173889740 w 221"/>
                <a:gd name="T15" fmla="*/ 578067145 h 146"/>
                <a:gd name="T16" fmla="*/ 186491297 w 221"/>
                <a:gd name="T17" fmla="*/ 578067145 h 146"/>
                <a:gd name="T18" fmla="*/ 191531602 w 221"/>
                <a:gd name="T19" fmla="*/ 578067145 h 146"/>
                <a:gd name="T20" fmla="*/ 204131572 w 221"/>
                <a:gd name="T21" fmla="*/ 570147681 h 146"/>
                <a:gd name="T22" fmla="*/ 544352974 w 221"/>
                <a:gd name="T23" fmla="*/ 118780021 h 146"/>
                <a:gd name="T24" fmla="*/ 544352974 w 221"/>
                <a:gd name="T25" fmla="*/ 118780021 h 146"/>
                <a:gd name="T26" fmla="*/ 556952944 w 221"/>
                <a:gd name="T27" fmla="*/ 102943083 h 146"/>
                <a:gd name="T28" fmla="*/ 551912638 w 221"/>
                <a:gd name="T29" fmla="*/ 95025608 h 146"/>
                <a:gd name="T30" fmla="*/ 539312669 w 221"/>
                <a:gd name="T31" fmla="*/ 102943083 h 146"/>
                <a:gd name="T32" fmla="*/ 315018289 w 221"/>
                <a:gd name="T33" fmla="*/ 205886165 h 146"/>
                <a:gd name="T34" fmla="*/ 315018289 w 221"/>
                <a:gd name="T35" fmla="*/ 205886165 h 146"/>
                <a:gd name="T36" fmla="*/ 297378014 w 221"/>
                <a:gd name="T37" fmla="*/ 213805629 h 146"/>
                <a:gd name="T38" fmla="*/ 272176487 w 221"/>
                <a:gd name="T39" fmla="*/ 205886165 h 146"/>
                <a:gd name="T40" fmla="*/ 246974961 w 221"/>
                <a:gd name="T41" fmla="*/ 197968691 h 146"/>
                <a:gd name="T42" fmla="*/ 17640275 w 221"/>
                <a:gd name="T43" fmla="*/ 7919464 h 1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35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347781006 w 197"/>
                <a:gd name="T1" fmla="*/ 24057011 h 176"/>
                <a:gd name="T2" fmla="*/ 347781006 w 197"/>
                <a:gd name="T3" fmla="*/ 24057011 h 176"/>
                <a:gd name="T4" fmla="*/ 347781006 w 197"/>
                <a:gd name="T5" fmla="*/ 8019671 h 176"/>
                <a:gd name="T6" fmla="*/ 342740702 w 197"/>
                <a:gd name="T7" fmla="*/ 0 h 176"/>
                <a:gd name="T8" fmla="*/ 330139147 w 197"/>
                <a:gd name="T9" fmla="*/ 16039342 h 176"/>
                <a:gd name="T10" fmla="*/ 12599967 w 197"/>
                <a:gd name="T11" fmla="*/ 417004879 h 176"/>
                <a:gd name="T12" fmla="*/ 12599967 w 197"/>
                <a:gd name="T13" fmla="*/ 417004879 h 176"/>
                <a:gd name="T14" fmla="*/ 0 w 197"/>
                <a:gd name="T15" fmla="*/ 433044221 h 176"/>
                <a:gd name="T16" fmla="*/ 0 w 197"/>
                <a:gd name="T17" fmla="*/ 449081561 h 176"/>
                <a:gd name="T18" fmla="*/ 5040304 w 197"/>
                <a:gd name="T19" fmla="*/ 457101232 h 176"/>
                <a:gd name="T20" fmla="*/ 17640272 w 197"/>
                <a:gd name="T21" fmla="*/ 465120903 h 176"/>
                <a:gd name="T22" fmla="*/ 478828922 w 197"/>
                <a:gd name="T23" fmla="*/ 697681355 h 176"/>
                <a:gd name="T24" fmla="*/ 478828922 w 197"/>
                <a:gd name="T25" fmla="*/ 697681355 h 176"/>
                <a:gd name="T26" fmla="*/ 491428889 w 197"/>
                <a:gd name="T27" fmla="*/ 705701026 h 176"/>
                <a:gd name="T28" fmla="*/ 496469194 w 197"/>
                <a:gd name="T29" fmla="*/ 697681355 h 176"/>
                <a:gd name="T30" fmla="*/ 483869226 w 197"/>
                <a:gd name="T31" fmla="*/ 681644015 h 176"/>
                <a:gd name="T32" fmla="*/ 322579484 w 197"/>
                <a:gd name="T33" fmla="*/ 465120903 h 176"/>
                <a:gd name="T34" fmla="*/ 322579484 w 197"/>
                <a:gd name="T35" fmla="*/ 465120903 h 176"/>
                <a:gd name="T36" fmla="*/ 309977929 w 197"/>
                <a:gd name="T37" fmla="*/ 441063892 h 176"/>
                <a:gd name="T38" fmla="*/ 304937625 w 197"/>
                <a:gd name="T39" fmla="*/ 408985208 h 176"/>
                <a:gd name="T40" fmla="*/ 304937625 w 197"/>
                <a:gd name="T41" fmla="*/ 376908525 h 176"/>
                <a:gd name="T42" fmla="*/ 347781006 w 197"/>
                <a:gd name="T43" fmla="*/ 24057011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322271-2733-4695-83E5-B3D8F7222FC7}"/>
              </a:ext>
            </a:extLst>
          </p:cNvPr>
          <p:cNvSpPr txBox="1">
            <a:spLocks/>
          </p:cNvSpPr>
          <p:nvPr userDrawn="1"/>
        </p:nvSpPr>
        <p:spPr>
          <a:xfrm>
            <a:off x="117621" y="6453187"/>
            <a:ext cx="1111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@</a:t>
            </a:r>
            <a:r>
              <a:rPr lang="en-US" sz="1200" dirty="0" err="1"/>
              <a:t>AlexPshul</a:t>
            </a:r>
            <a:endParaRPr lang="en-US" sz="1200" dirty="0"/>
          </a:p>
        </p:txBody>
      </p:sp>
      <p:pic>
        <p:nvPicPr>
          <p:cNvPr id="16" name="Picture 2" descr="Image result for twitter icon">
            <a:extLst>
              <a:ext uri="{FF2B5EF4-FFF2-40B4-BE49-F238E27FC236}">
                <a16:creationId xmlns:a16="http://schemas.microsoft.com/office/drawing/2014/main" id="{1C9BA641-94F4-40C9-AAAF-D995D37FCE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4" y="6585273"/>
            <a:ext cx="179873" cy="12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70350-6E78-46ED-9EE7-DBCCAAEE549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1115869" y="5825308"/>
            <a:ext cx="933628" cy="9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1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rgbClr val="FF0000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00B050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FFC000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pshul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mailto:alex@pshu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github.com/alexPshul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codevalue.net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youtube.com/watch?v=-5wpm-gesO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oz-cod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alexPshul" TargetMode="External"/><Relationship Id="rId5" Type="http://schemas.openxmlformats.org/officeDocument/2006/relationships/hyperlink" Target="https://www.pshul.com/" TargetMode="External"/><Relationship Id="rId4" Type="http://schemas.openxmlformats.org/officeDocument/2006/relationships/hyperlink" Target="mailto:alex@pshu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15484-2889-4243-B2E5-27A820688FA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A482FD-47AE-475C-9C03-3CC4375AC760}"/>
              </a:ext>
            </a:extLst>
          </p:cNvPr>
          <p:cNvSpPr/>
          <p:nvPr/>
        </p:nvSpPr>
        <p:spPr>
          <a:xfrm>
            <a:off x="457200" y="4419600"/>
            <a:ext cx="3048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Segoe UI Light" panose="020B0502040204020203" pitchFamily="34" charset="0"/>
              </a:rPr>
              <a:t>Alex Pshul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</a:rPr>
              <a:t>Senior Software Consultant</a:t>
            </a:r>
            <a:br>
              <a:rPr lang="en-US" dirty="0">
                <a:solidFill>
                  <a:srgbClr val="000000"/>
                </a:solidFill>
                <a:latin typeface="Segoe UI Light" panose="020B0502040204020203" pitchFamily="34" charset="0"/>
              </a:rPr>
            </a:b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2"/>
              </a:rPr>
              <a:t>alex@pshul.com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3"/>
              </a:rPr>
              <a:t>https://www.pshul.com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http://codevalue.net</a:t>
            </a:r>
            <a:endParaRPr lang="en-US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hlinkClick r:id="rId5"/>
              </a:rPr>
              <a:t>http://github.com/alexPshul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CAE1FF-4445-4BEA-81B6-51AD762C0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010275"/>
            <a:ext cx="16764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zure maps">
            <a:extLst>
              <a:ext uri="{FF2B5EF4-FFF2-40B4-BE49-F238E27FC236}">
                <a16:creationId xmlns:a16="http://schemas.microsoft.com/office/drawing/2014/main" id="{C88E51AE-D8B1-48A4-B459-E0181BA1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0177"/>
            <a:ext cx="4229100" cy="222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amarin">
            <a:extLst>
              <a:ext uri="{FF2B5EF4-FFF2-40B4-BE49-F238E27FC236}">
                <a16:creationId xmlns:a16="http://schemas.microsoft.com/office/drawing/2014/main" id="{F91AFC07-594C-46C8-ADFC-3D5AFE71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15291"/>
            <a:ext cx="5181600" cy="21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lus sign">
            <a:extLst>
              <a:ext uri="{FF2B5EF4-FFF2-40B4-BE49-F238E27FC236}">
                <a16:creationId xmlns:a16="http://schemas.microsoft.com/office/drawing/2014/main" id="{45B60902-5691-4464-803B-D32BF860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806" y="197003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EBB2D-23DC-4EC0-B524-00BFEC9FB508}"/>
              </a:ext>
            </a:extLst>
          </p:cNvPr>
          <p:cNvGrpSpPr/>
          <p:nvPr/>
        </p:nvGrpSpPr>
        <p:grpSpPr>
          <a:xfrm>
            <a:off x="8969106" y="1901509"/>
            <a:ext cx="571500" cy="708541"/>
            <a:chOff x="5044806" y="2539387"/>
            <a:chExt cx="571500" cy="708541"/>
          </a:xfrm>
        </p:grpSpPr>
        <p:pic>
          <p:nvPicPr>
            <p:cNvPr id="2064" name="Picture 16" descr="Heavy Minus Sign on Messenger 1.0">
              <a:extLst>
                <a:ext uri="{FF2B5EF4-FFF2-40B4-BE49-F238E27FC236}">
                  <a16:creationId xmlns:a16="http://schemas.microsoft.com/office/drawing/2014/main" id="{B5692308-11A0-4304-B870-2DF7CAC78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806" y="2539387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Heavy Minus Sign on Messenger 1.0">
              <a:extLst>
                <a:ext uri="{FF2B5EF4-FFF2-40B4-BE49-F238E27FC236}">
                  <a16:creationId xmlns:a16="http://schemas.microsoft.com/office/drawing/2014/main" id="{9A1E7E62-346B-4137-8AD0-2F690488E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806" y="2676428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Image result for waze icon">
            <a:extLst>
              <a:ext uri="{FF2B5EF4-FFF2-40B4-BE49-F238E27FC236}">
                <a16:creationId xmlns:a16="http://schemas.microsoft.com/office/drawing/2014/main" id="{6F06C3B4-7E8C-45D2-8B7D-A63EED6E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242" y="1325707"/>
            <a:ext cx="1727516" cy="17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Route Directions</a:t>
            </a:r>
          </a:p>
          <a:p>
            <a:pPr lvl="1"/>
            <a:r>
              <a:rPr lang="en-US" sz="2500" dirty="0"/>
              <a:t>Get or Post</a:t>
            </a:r>
          </a:p>
          <a:p>
            <a:pPr lvl="1"/>
            <a:r>
              <a:rPr lang="en-US" sz="2500" dirty="0"/>
              <a:t>Lots of different query parameters</a:t>
            </a:r>
          </a:p>
          <a:p>
            <a:pPr lvl="2"/>
            <a:r>
              <a:rPr lang="en-US" sz="2200" dirty="0"/>
              <a:t>Travel Mode</a:t>
            </a:r>
          </a:p>
          <a:p>
            <a:pPr lvl="2"/>
            <a:r>
              <a:rPr lang="en-US" sz="2200" dirty="0"/>
              <a:t>Avoid</a:t>
            </a:r>
          </a:p>
          <a:p>
            <a:pPr lvl="2"/>
            <a:r>
              <a:rPr lang="en-US" sz="2200" dirty="0"/>
              <a:t>Traffic</a:t>
            </a:r>
          </a:p>
          <a:p>
            <a:pPr lvl="2"/>
            <a:r>
              <a:rPr lang="en-US" sz="2200" dirty="0"/>
              <a:t>Route Type</a:t>
            </a:r>
          </a:p>
          <a:p>
            <a:pPr lvl="2"/>
            <a:r>
              <a:rPr lang="en-US" sz="2200" dirty="0"/>
              <a:t>Language</a:t>
            </a:r>
          </a:p>
          <a:p>
            <a:pPr lvl="2"/>
            <a:r>
              <a:rPr lang="en-US" sz="2200" dirty="0"/>
              <a:t>Arrive At / Depart At</a:t>
            </a:r>
          </a:p>
          <a:p>
            <a:pPr lvl="2"/>
            <a:r>
              <a:rPr lang="en-US" sz="2200" dirty="0"/>
              <a:t>Many more…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</a:t>
            </a:r>
          </a:p>
        </p:txBody>
      </p:sp>
      <p:pic>
        <p:nvPicPr>
          <p:cNvPr id="6" name="Picture 2" descr="Image result for funny map route">
            <a:extLst>
              <a:ext uri="{FF2B5EF4-FFF2-40B4-BE49-F238E27FC236}">
                <a16:creationId xmlns:a16="http://schemas.microsoft.com/office/drawing/2014/main" id="{C6CEFA82-248C-445E-8A7A-2C536026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5404"/>
            <a:ext cx="4876800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azure maps">
            <a:extLst>
              <a:ext uri="{FF2B5EF4-FFF2-40B4-BE49-F238E27FC236}">
                <a16:creationId xmlns:a16="http://schemas.microsoft.com/office/drawing/2014/main" id="{468F9E2D-C94F-4571-8A48-EAA87C83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Address</a:t>
            </a:r>
          </a:p>
          <a:p>
            <a:pPr lvl="1"/>
            <a:r>
              <a:rPr lang="en-US" sz="2500" dirty="0"/>
              <a:t>Free text</a:t>
            </a:r>
          </a:p>
          <a:p>
            <a:pPr lvl="1"/>
            <a:r>
              <a:rPr lang="en-US" sz="2500" dirty="0"/>
              <a:t>Structured</a:t>
            </a:r>
          </a:p>
          <a:p>
            <a:pPr lvl="1"/>
            <a:r>
              <a:rPr lang="en-US" sz="2500" dirty="0"/>
              <a:t>Reverse regular</a:t>
            </a:r>
          </a:p>
          <a:p>
            <a:pPr lvl="1"/>
            <a:r>
              <a:rPr lang="en-US" sz="2500" dirty="0"/>
              <a:t>Reverse cross street</a:t>
            </a:r>
          </a:p>
          <a:p>
            <a:r>
              <a:rPr lang="en-US" sz="2800" dirty="0"/>
              <a:t>Fuzzy</a:t>
            </a:r>
          </a:p>
          <a:p>
            <a:r>
              <a:rPr lang="en-US" sz="2800" dirty="0"/>
              <a:t>POI</a:t>
            </a:r>
          </a:p>
          <a:p>
            <a:pPr lvl="1"/>
            <a:r>
              <a:rPr lang="en-US" sz="2500" dirty="0"/>
              <a:t>Regular</a:t>
            </a:r>
          </a:p>
          <a:p>
            <a:pPr lvl="1"/>
            <a:r>
              <a:rPr lang="en-US" sz="2500" dirty="0"/>
              <a:t>Nearby</a:t>
            </a:r>
          </a:p>
          <a:p>
            <a:pPr lvl="1"/>
            <a:r>
              <a:rPr lang="en-US" sz="2500" dirty="0"/>
              <a:t>Category</a:t>
            </a:r>
          </a:p>
          <a:p>
            <a:pPr lvl="1"/>
            <a:r>
              <a:rPr lang="en-US" sz="2500" dirty="0"/>
              <a:t>Along Route</a:t>
            </a:r>
          </a:p>
          <a:p>
            <a:pPr lvl="1"/>
            <a:r>
              <a:rPr lang="en-US" sz="2500" dirty="0"/>
              <a:t>Inside Geometry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Search</a:t>
            </a:r>
          </a:p>
        </p:txBody>
      </p:sp>
      <p:pic>
        <p:nvPicPr>
          <p:cNvPr id="8" name="Picture 2" descr="Image result for magnifying glass on a map">
            <a:extLst>
              <a:ext uri="{FF2B5EF4-FFF2-40B4-BE49-F238E27FC236}">
                <a16:creationId xmlns:a16="http://schemas.microsoft.com/office/drawing/2014/main" id="{26488C4A-B10F-4EB6-9ACC-CF5085CD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7796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441AB21D-B787-4CFE-AF37-CED11B73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7DF228-BD65-4BDF-87F5-3F254EBD0592}"/>
              </a:ext>
            </a:extLst>
          </p:cNvPr>
          <p:cNvSpPr txBox="1"/>
          <p:nvPr/>
        </p:nvSpPr>
        <p:spPr>
          <a:xfrm>
            <a:off x="5635170" y="5294202"/>
            <a:ext cx="520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https://www.youtube.com/watch?v=-5wpm-gesOY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Time zone</a:t>
            </a:r>
          </a:p>
          <a:p>
            <a:pPr lvl="1"/>
            <a:r>
              <a:rPr lang="en-US" sz="2500" dirty="0"/>
              <a:t>By Coordinates</a:t>
            </a:r>
          </a:p>
          <a:p>
            <a:pPr lvl="1"/>
            <a:r>
              <a:rPr lang="en-US" sz="2500" dirty="0"/>
              <a:t>By ID</a:t>
            </a:r>
          </a:p>
          <a:p>
            <a:r>
              <a:rPr lang="en-US" sz="2800" dirty="0"/>
              <a:t>Time zone enum</a:t>
            </a:r>
          </a:p>
          <a:p>
            <a:pPr lvl="1"/>
            <a:r>
              <a:rPr lang="en-US" sz="2500" dirty="0"/>
              <a:t>IANA</a:t>
            </a:r>
          </a:p>
          <a:p>
            <a:pPr lvl="1"/>
            <a:r>
              <a:rPr lang="en-US" sz="2500" dirty="0"/>
              <a:t>Windows</a:t>
            </a:r>
          </a:p>
          <a:p>
            <a:r>
              <a:rPr lang="en-US" sz="2800" dirty="0"/>
              <a:t>IANA Version</a:t>
            </a:r>
          </a:p>
          <a:p>
            <a:r>
              <a:rPr lang="en-US" sz="2800" dirty="0"/>
              <a:t>Convert </a:t>
            </a:r>
            <a:br>
              <a:rPr lang="en-US" sz="2800" dirty="0"/>
            </a:br>
            <a:r>
              <a:rPr lang="en-US" sz="2800" dirty="0"/>
              <a:t>Windows To IANA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Zones</a:t>
            </a:r>
          </a:p>
        </p:txBody>
      </p:sp>
      <p:pic>
        <p:nvPicPr>
          <p:cNvPr id="6" name="Picture 2" descr="Image result for timezone problems">
            <a:hlinkClick r:id="rId2"/>
            <a:extLst>
              <a:ext uri="{FF2B5EF4-FFF2-40B4-BE49-F238E27FC236}">
                <a16:creationId xmlns:a16="http://schemas.microsoft.com/office/drawing/2014/main" id="{48AD9E68-8E2E-4186-B3B0-882E5703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291" y="1365404"/>
            <a:ext cx="7018594" cy="3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C2608F89-A881-4CB2-B992-F41B9D8E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Flow</a:t>
            </a:r>
          </a:p>
          <a:p>
            <a:pPr lvl="1"/>
            <a:r>
              <a:rPr lang="en-US" sz="2500" dirty="0"/>
              <a:t>Segment</a:t>
            </a:r>
          </a:p>
          <a:p>
            <a:pPr lvl="1"/>
            <a:r>
              <a:rPr lang="en-US" sz="2500" dirty="0"/>
              <a:t>Tile</a:t>
            </a:r>
          </a:p>
          <a:p>
            <a:r>
              <a:rPr lang="en-US" sz="2800" dirty="0"/>
              <a:t>Incident</a:t>
            </a:r>
          </a:p>
          <a:p>
            <a:pPr lvl="1"/>
            <a:r>
              <a:rPr lang="en-US" sz="2500" dirty="0"/>
              <a:t>Detail</a:t>
            </a:r>
          </a:p>
          <a:p>
            <a:pPr lvl="1"/>
            <a:r>
              <a:rPr lang="en-US" sz="2500" dirty="0"/>
              <a:t>Tile</a:t>
            </a:r>
          </a:p>
          <a:p>
            <a:pPr lvl="1"/>
            <a:r>
              <a:rPr lang="en-US" sz="2500" dirty="0"/>
              <a:t>Viewport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Traffic</a:t>
            </a:r>
          </a:p>
        </p:txBody>
      </p:sp>
      <p:pic>
        <p:nvPicPr>
          <p:cNvPr id="8" name="Picture 10" descr="Image result for traffic jam">
            <a:extLst>
              <a:ext uri="{FF2B5EF4-FFF2-40B4-BE49-F238E27FC236}">
                <a16:creationId xmlns:a16="http://schemas.microsoft.com/office/drawing/2014/main" id="{BF8B8994-0CEF-4146-BBCB-033F5A31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65404"/>
            <a:ext cx="5930782" cy="44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BD31E793-2A21-4104-8AA1-53C75607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7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4D8-1B11-4731-B00F-A5327C82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5A6DD-D290-4187-98F9-006B049E4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complete cross-platform UI toolkit for .NET developers</a:t>
            </a:r>
          </a:p>
        </p:txBody>
      </p:sp>
      <p:pic>
        <p:nvPicPr>
          <p:cNvPr id="6146" name="Picture 2" descr="@xamarin">
            <a:extLst>
              <a:ext uri="{FF2B5EF4-FFF2-40B4-BE49-F238E27FC236}">
                <a16:creationId xmlns:a16="http://schemas.microsoft.com/office/drawing/2014/main" id="{7966C22D-2EE2-4FD8-803F-028D1ED3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4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233BB48-E05B-4C3B-AB1B-AC3DAAD05CC3}"/>
              </a:ext>
            </a:extLst>
          </p:cNvPr>
          <p:cNvGrpSpPr/>
          <p:nvPr/>
        </p:nvGrpSpPr>
        <p:grpSpPr>
          <a:xfrm>
            <a:off x="6205654" y="889363"/>
            <a:ext cx="3048000" cy="2518265"/>
            <a:chOff x="6205654" y="889363"/>
            <a:chExt cx="3048000" cy="251826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046B44E-636E-4DAB-BE70-72F01EFFED53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1979563"/>
              <a:ext cx="0" cy="1428065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04971-62A5-4D2F-A24E-C704D075E85C}"/>
                </a:ext>
              </a:extLst>
            </p:cNvPr>
            <p:cNvSpPr txBox="1"/>
            <p:nvPr/>
          </p:nvSpPr>
          <p:spPr>
            <a:xfrm>
              <a:off x="6205654" y="889363"/>
              <a:ext cx="304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 17</a:t>
              </a:r>
              <a:r>
                <a:rPr lang="en-US" b="1" baseline="30000" dirty="0"/>
                <a:t>th</a:t>
              </a:r>
              <a:r>
                <a:rPr lang="en-US" b="1" dirty="0"/>
                <a:t>, 2013.</a:t>
              </a:r>
            </a:p>
            <a:p>
              <a:r>
                <a:rPr lang="en-US" dirty="0"/>
                <a:t>Xamarin receives a total of $16 million in funding.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92EDD7-056F-4941-B90A-6B8F91F7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pic>
        <p:nvPicPr>
          <p:cNvPr id="4" name="Picture 2" descr="@xamarin">
            <a:extLst>
              <a:ext uri="{FF2B5EF4-FFF2-40B4-BE49-F238E27FC236}">
                <a16:creationId xmlns:a16="http://schemas.microsoft.com/office/drawing/2014/main" id="{9126E739-19E9-469A-B7C8-9E4A7D95F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AF30B2-634A-41F1-B29F-D1D9A4E067F4}"/>
              </a:ext>
            </a:extLst>
          </p:cNvPr>
          <p:cNvCxnSpPr/>
          <p:nvPr/>
        </p:nvCxnSpPr>
        <p:spPr>
          <a:xfrm>
            <a:off x="838200" y="3429000"/>
            <a:ext cx="10515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FF3DA3-8736-4295-B26D-DBE8F3C1717D}"/>
              </a:ext>
            </a:extLst>
          </p:cNvPr>
          <p:cNvGrpSpPr/>
          <p:nvPr/>
        </p:nvGrpSpPr>
        <p:grpSpPr>
          <a:xfrm>
            <a:off x="152400" y="3429000"/>
            <a:ext cx="3048000" cy="1835180"/>
            <a:chOff x="152400" y="3429000"/>
            <a:chExt cx="3048000" cy="18351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B740A-CA5E-4DC4-9F85-DB0B60275A14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3429000"/>
              <a:ext cx="0" cy="495300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F04DAD-56D5-4BDA-B624-91ACABBA966D}"/>
                </a:ext>
              </a:extLst>
            </p:cNvPr>
            <p:cNvSpPr txBox="1"/>
            <p:nvPr/>
          </p:nvSpPr>
          <p:spPr>
            <a:xfrm>
              <a:off x="152400" y="4063851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 19</a:t>
              </a:r>
              <a:r>
                <a:rPr lang="en-US" b="1" baseline="30000" dirty="0"/>
                <a:t>th</a:t>
              </a:r>
              <a:r>
                <a:rPr lang="en-US" b="1" dirty="0"/>
                <a:t>, 2001.</a:t>
              </a:r>
            </a:p>
            <a:p>
              <a:r>
                <a:rPr lang="en-US" dirty="0"/>
                <a:t>Mono is launched as an open source project in the </a:t>
              </a:r>
              <a:r>
                <a:rPr lang="en-US" dirty="0" err="1"/>
                <a:t>Ximian</a:t>
              </a:r>
              <a:r>
                <a:rPr lang="en-US" dirty="0"/>
                <a:t> company.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7E5745-4110-4BCE-988A-C88546486444}"/>
              </a:ext>
            </a:extLst>
          </p:cNvPr>
          <p:cNvGrpSpPr/>
          <p:nvPr/>
        </p:nvGrpSpPr>
        <p:grpSpPr>
          <a:xfrm>
            <a:off x="1219200" y="2300092"/>
            <a:ext cx="3048000" cy="1128908"/>
            <a:chOff x="1219200" y="2300092"/>
            <a:chExt cx="3048000" cy="112890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3D83D5-344B-4438-B45F-8CA961BF214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3048000"/>
              <a:ext cx="0" cy="381000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D7D14-3ECA-456F-A957-F9F981B8ECC9}"/>
                </a:ext>
              </a:extLst>
            </p:cNvPr>
            <p:cNvSpPr txBox="1"/>
            <p:nvPr/>
          </p:nvSpPr>
          <p:spPr>
            <a:xfrm>
              <a:off x="1219200" y="2300092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August 4</a:t>
              </a:r>
              <a:r>
                <a:rPr lang="en-US" b="1" baseline="30000" dirty="0"/>
                <a:t>th</a:t>
              </a:r>
              <a:r>
                <a:rPr lang="en-US" b="1" dirty="0"/>
                <a:t>, 2003.</a:t>
              </a:r>
            </a:p>
            <a:p>
              <a:r>
                <a:rPr lang="en-US" dirty="0" err="1"/>
                <a:t>Ximian</a:t>
              </a:r>
              <a:r>
                <a:rPr lang="en-US" dirty="0"/>
                <a:t> is acquired by Novell.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0DADB0B-CBA2-4BA0-9321-212A1160D7CE}"/>
              </a:ext>
            </a:extLst>
          </p:cNvPr>
          <p:cNvGrpSpPr/>
          <p:nvPr/>
        </p:nvGrpSpPr>
        <p:grpSpPr>
          <a:xfrm>
            <a:off x="2438400" y="3450373"/>
            <a:ext cx="3352799" cy="3132355"/>
            <a:chOff x="2438400" y="3450373"/>
            <a:chExt cx="3352799" cy="31323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EAC660-EB1C-4A7F-B965-D0354BC80CC7}"/>
                </a:ext>
              </a:extLst>
            </p:cNvPr>
            <p:cNvCxnSpPr>
              <a:cxnSpLocks/>
            </p:cNvCxnSpPr>
            <p:nvPr/>
          </p:nvCxnSpPr>
          <p:spPr>
            <a:xfrm>
              <a:off x="3155795" y="3450373"/>
              <a:ext cx="0" cy="1524000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312BDF-F82F-4CF6-8D77-C4D53D426919}"/>
                </a:ext>
              </a:extLst>
            </p:cNvPr>
            <p:cNvSpPr txBox="1"/>
            <p:nvPr/>
          </p:nvSpPr>
          <p:spPr>
            <a:xfrm>
              <a:off x="2438400" y="5105400"/>
              <a:ext cx="33527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April, 2011.</a:t>
              </a:r>
            </a:p>
            <a:p>
              <a:r>
                <a:rPr lang="en-US" dirty="0"/>
                <a:t>Novell is </a:t>
              </a:r>
              <a:r>
                <a:rPr lang="en-US" dirty="0" err="1"/>
                <a:t>aquired</a:t>
              </a:r>
              <a:r>
                <a:rPr lang="en-US" dirty="0"/>
                <a:t> by Attachmate, which </a:t>
              </a:r>
              <a:r>
                <a:rPr lang="en-US" dirty="0" err="1"/>
                <a:t>laysoffs</a:t>
              </a:r>
              <a:r>
                <a:rPr lang="en-US" dirty="0"/>
                <a:t> hundreds of employees, including the Mono developers.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B98891-EBF4-47CA-BD6E-B06720858C6D}"/>
              </a:ext>
            </a:extLst>
          </p:cNvPr>
          <p:cNvGrpSpPr/>
          <p:nvPr/>
        </p:nvGrpSpPr>
        <p:grpSpPr>
          <a:xfrm>
            <a:off x="3081454" y="152400"/>
            <a:ext cx="3048000" cy="3256865"/>
            <a:chOff x="3081454" y="152400"/>
            <a:chExt cx="3048000" cy="32568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8D4A881-AE1B-4898-BEE6-4594B21C32CA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1981200"/>
              <a:ext cx="0" cy="1428065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FBEE-017E-49E4-9060-9A9E01BD2152}"/>
                </a:ext>
              </a:extLst>
            </p:cNvPr>
            <p:cNvSpPr txBox="1"/>
            <p:nvPr/>
          </p:nvSpPr>
          <p:spPr>
            <a:xfrm>
              <a:off x="3081454" y="152400"/>
              <a:ext cx="3048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May 16</a:t>
              </a:r>
              <a:r>
                <a:rPr lang="en-US" b="1" baseline="30000" dirty="0"/>
                <a:t>th</a:t>
              </a:r>
              <a:r>
                <a:rPr lang="en-US" b="1" dirty="0"/>
                <a:t>, 2011.</a:t>
              </a:r>
            </a:p>
            <a:p>
              <a:r>
                <a:rPr lang="en-US" dirty="0"/>
                <a:t>Miguel de Icaza, on of the founders of </a:t>
              </a:r>
              <a:r>
                <a:rPr lang="en-US" dirty="0" err="1"/>
                <a:t>Ximian</a:t>
              </a:r>
              <a:r>
                <a:rPr lang="en-US" dirty="0"/>
                <a:t>, announces that Mono will be developed by a new company – Xamarin.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E31EF3B-85BD-43BE-ADF3-246555FD9D0D}"/>
              </a:ext>
            </a:extLst>
          </p:cNvPr>
          <p:cNvGrpSpPr/>
          <p:nvPr/>
        </p:nvGrpSpPr>
        <p:grpSpPr>
          <a:xfrm>
            <a:off x="4419600" y="2286000"/>
            <a:ext cx="3207836" cy="1151055"/>
            <a:chOff x="4419600" y="2297681"/>
            <a:chExt cx="3207836" cy="115105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0D7968-956F-4BD3-9D18-33AB0E4E7B47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3048000"/>
              <a:ext cx="0" cy="400736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6EC4C6-4B1C-40B0-9B69-94CC76880920}"/>
                </a:ext>
              </a:extLst>
            </p:cNvPr>
            <p:cNvSpPr txBox="1"/>
            <p:nvPr/>
          </p:nvSpPr>
          <p:spPr>
            <a:xfrm>
              <a:off x="4419600" y="2297681"/>
              <a:ext cx="3207836" cy="646331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December, 2012.</a:t>
              </a:r>
            </a:p>
            <a:p>
              <a:r>
                <a:rPr lang="en-US" dirty="0"/>
                <a:t>Xamarin releases </a:t>
              </a:r>
              <a:r>
                <a:rPr lang="en-US" dirty="0" err="1"/>
                <a:t>Xamarin.Mac</a:t>
              </a:r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D25E52-F35D-43BD-A3FC-CF564FF74AE8}"/>
              </a:ext>
            </a:extLst>
          </p:cNvPr>
          <p:cNvGrpSpPr/>
          <p:nvPr/>
        </p:nvGrpSpPr>
        <p:grpSpPr>
          <a:xfrm>
            <a:off x="5867400" y="3471019"/>
            <a:ext cx="3048000" cy="3250040"/>
            <a:chOff x="5867400" y="3471019"/>
            <a:chExt cx="3048000" cy="325004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AEE0E4-990D-4A6E-BB70-85CA00963BBE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3471019"/>
              <a:ext cx="0" cy="1634381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4061A0-F913-42F5-8A25-7BB7D46E8A7D}"/>
                </a:ext>
              </a:extLst>
            </p:cNvPr>
            <p:cNvSpPr txBox="1"/>
            <p:nvPr/>
          </p:nvSpPr>
          <p:spPr>
            <a:xfrm>
              <a:off x="5867400" y="5243731"/>
              <a:ext cx="3048000" cy="1477328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February, 2013.</a:t>
              </a:r>
            </a:p>
            <a:p>
              <a:r>
                <a:rPr lang="en-US" dirty="0"/>
                <a:t>Xamarin 2.0 is released, which includes Xamarin Studio and Visual Studio integration.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C3F419-5ABB-4FEB-BFC6-D1C3ECC59AB7}"/>
              </a:ext>
            </a:extLst>
          </p:cNvPr>
          <p:cNvGrpSpPr/>
          <p:nvPr/>
        </p:nvGrpSpPr>
        <p:grpSpPr>
          <a:xfrm>
            <a:off x="4267199" y="3450373"/>
            <a:ext cx="3048000" cy="1433615"/>
            <a:chOff x="4267199" y="3450373"/>
            <a:chExt cx="3048000" cy="14336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9D3C64C-A8D2-414A-BF91-14FACD402F01}"/>
                </a:ext>
              </a:extLst>
            </p:cNvPr>
            <p:cNvCxnSpPr>
              <a:cxnSpLocks/>
            </p:cNvCxnSpPr>
            <p:nvPr/>
          </p:nvCxnSpPr>
          <p:spPr>
            <a:xfrm>
              <a:off x="4605454" y="3450373"/>
              <a:ext cx="0" cy="359627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A278F7-363F-4F0D-AF01-51EF3F031667}"/>
                </a:ext>
              </a:extLst>
            </p:cNvPr>
            <p:cNvSpPr txBox="1"/>
            <p:nvPr/>
          </p:nvSpPr>
          <p:spPr>
            <a:xfrm>
              <a:off x="4267199" y="3960658"/>
              <a:ext cx="3048000" cy="92333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July, 2011.</a:t>
              </a:r>
            </a:p>
            <a:p>
              <a:r>
                <a:rPr lang="en-US" dirty="0"/>
                <a:t>Novell grants all the Mono licenses to Xamarin.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F65528-86A8-4333-8BFF-191B5CB0514A}"/>
              </a:ext>
            </a:extLst>
          </p:cNvPr>
          <p:cNvGrpSpPr/>
          <p:nvPr/>
        </p:nvGrpSpPr>
        <p:grpSpPr>
          <a:xfrm>
            <a:off x="7315199" y="3426589"/>
            <a:ext cx="3048000" cy="1462627"/>
            <a:chOff x="7315199" y="3426589"/>
            <a:chExt cx="3048000" cy="1462627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8FC0355-6105-4EAA-94A6-61ED7877DE3E}"/>
                </a:ext>
              </a:extLst>
            </p:cNvPr>
            <p:cNvCxnSpPr>
              <a:cxnSpLocks/>
            </p:cNvCxnSpPr>
            <p:nvPr/>
          </p:nvCxnSpPr>
          <p:spPr>
            <a:xfrm>
              <a:off x="7943390" y="3426589"/>
              <a:ext cx="0" cy="359627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0D6405-DA3E-4EA9-816B-80CD4E7547D2}"/>
                </a:ext>
              </a:extLst>
            </p:cNvPr>
            <p:cNvSpPr txBox="1"/>
            <p:nvPr/>
          </p:nvSpPr>
          <p:spPr>
            <a:xfrm>
              <a:off x="7315199" y="3965886"/>
              <a:ext cx="3048000" cy="92333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August 21</a:t>
              </a:r>
              <a:r>
                <a:rPr lang="en-US" b="1" baseline="30000" dirty="0"/>
                <a:t>st</a:t>
              </a:r>
              <a:r>
                <a:rPr lang="en-US" b="1" dirty="0"/>
                <a:t>, 2014.</a:t>
              </a:r>
            </a:p>
            <a:p>
              <a:r>
                <a:rPr lang="en-US" dirty="0"/>
                <a:t>Xamarin closed additional $54 million in funding.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4DD296-EAF2-42F4-A7FC-D16DC71F77B0}"/>
              </a:ext>
            </a:extLst>
          </p:cNvPr>
          <p:cNvGrpSpPr/>
          <p:nvPr/>
        </p:nvGrpSpPr>
        <p:grpSpPr>
          <a:xfrm>
            <a:off x="9144000" y="1321679"/>
            <a:ext cx="3048000" cy="2085949"/>
            <a:chOff x="9144000" y="1321679"/>
            <a:chExt cx="3048000" cy="208594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256A413-E909-47D1-A11E-BE19027AF71E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2944012"/>
              <a:ext cx="0" cy="463616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013A50-2E8C-45BC-9427-FF26213CC2CB}"/>
                </a:ext>
              </a:extLst>
            </p:cNvPr>
            <p:cNvSpPr txBox="1"/>
            <p:nvPr/>
          </p:nvSpPr>
          <p:spPr>
            <a:xfrm>
              <a:off x="9144000" y="1321679"/>
              <a:ext cx="3048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February 24</a:t>
              </a:r>
              <a:r>
                <a:rPr lang="en-US" b="1" baseline="30000" dirty="0"/>
                <a:t>th</a:t>
              </a:r>
              <a:r>
                <a:rPr lang="en-US" b="1" dirty="0"/>
                <a:t>, 2016.</a:t>
              </a:r>
            </a:p>
            <a:p>
              <a:r>
                <a:rPr lang="en-US" dirty="0"/>
                <a:t>Xamarin is acquired by Microsoft for an estimated sum between 400 and 500 million US dollars.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5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4EF8-0DE3-453F-99D4-C67C09F0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pic>
        <p:nvPicPr>
          <p:cNvPr id="4" name="Picture 2" descr="@xamarin">
            <a:extLst>
              <a:ext uri="{FF2B5EF4-FFF2-40B4-BE49-F238E27FC236}">
                <a16:creationId xmlns:a16="http://schemas.microsoft.com/office/drawing/2014/main" id="{C7CD5DBB-4CAB-44B0-88EF-3A734F8D3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Graphic of Target Android, iOS, and Windows with platform specific C#">
            <a:extLst>
              <a:ext uri="{FF2B5EF4-FFF2-40B4-BE49-F238E27FC236}">
                <a16:creationId xmlns:a16="http://schemas.microsoft.com/office/drawing/2014/main" id="{C3B200CE-7BD1-4901-8BD4-4CF44395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985" y="1365404"/>
            <a:ext cx="60579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91A65F-5E30-467E-8741-AB83210F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Shared Business Logic</a:t>
            </a:r>
          </a:p>
          <a:p>
            <a:r>
              <a:rPr lang="en-US" sz="2800" dirty="0"/>
              <a:t>Shared User Interface</a:t>
            </a:r>
          </a:p>
          <a:p>
            <a:r>
              <a:rPr lang="en-US" sz="2800" dirty="0"/>
              <a:t>Platform specific API</a:t>
            </a:r>
          </a:p>
          <a:p>
            <a:pPr lvl="1"/>
            <a:r>
              <a:rPr lang="en-US" sz="2200" dirty="0"/>
              <a:t>Platform specific customization</a:t>
            </a:r>
          </a:p>
          <a:p>
            <a:pPr lvl="1"/>
            <a:r>
              <a:rPr lang="en-US" sz="2200" dirty="0"/>
              <a:t>Platform specific behavior</a:t>
            </a:r>
          </a:p>
          <a:p>
            <a:r>
              <a:rPr lang="en-US" sz="2500" dirty="0"/>
              <a:t>C# for coding</a:t>
            </a:r>
          </a:p>
          <a:p>
            <a:r>
              <a:rPr lang="en-US" sz="2500" dirty="0"/>
              <a:t>XAML for user interface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376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83E-84EE-4982-A3A7-E9A48148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523A1-795B-4668-B718-67D968E2D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own navigation app</a:t>
            </a:r>
          </a:p>
        </p:txBody>
      </p:sp>
      <p:pic>
        <p:nvPicPr>
          <p:cNvPr id="14338" name="Picture 2" descr="wait 2 more years GIF">
            <a:extLst>
              <a:ext uri="{FF2B5EF4-FFF2-40B4-BE49-F238E27FC236}">
                <a16:creationId xmlns:a16="http://schemas.microsoft.com/office/drawing/2014/main" id="{37002974-C552-4BDB-89AD-A11B99024F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157412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E992-95F9-4AB9-BD55-CFEBBA93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927D-E346-48F7-B824-B7300B00E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Navigation Service</a:t>
            </a:r>
          </a:p>
          <a:p>
            <a:pPr lvl="1"/>
            <a:r>
              <a:rPr lang="en-US" sz="2400" dirty="0"/>
              <a:t>Handles the navigation lifecycle</a:t>
            </a:r>
          </a:p>
          <a:p>
            <a:pPr lvl="1"/>
            <a:r>
              <a:rPr lang="en-US" sz="2400" dirty="0"/>
              <a:t>Handles the navigation mock data</a:t>
            </a:r>
          </a:p>
          <a:p>
            <a:pPr lvl="2"/>
            <a:r>
              <a:rPr lang="en-US" sz="2100" dirty="0"/>
              <a:t>New location event for movement mock</a:t>
            </a:r>
          </a:p>
          <a:p>
            <a:r>
              <a:rPr lang="en-US" sz="2800" dirty="0"/>
              <a:t>Map Calculations</a:t>
            </a:r>
          </a:p>
          <a:p>
            <a:pPr marL="342900" lvl="1" indent="0">
              <a:buNone/>
            </a:pPr>
            <a:r>
              <a:rPr lang="en-US" sz="2400" dirty="0"/>
              <a:t>Different map conversions</a:t>
            </a:r>
          </a:p>
          <a:p>
            <a:r>
              <a:rPr lang="en-US" sz="2800" dirty="0">
                <a:latin typeface="+mj-lt"/>
              </a:rPr>
              <a:t>Search Service</a:t>
            </a:r>
          </a:p>
          <a:p>
            <a:pPr marL="342900" lvl="1" indent="0">
              <a:buNone/>
            </a:pPr>
            <a:r>
              <a:rPr lang="en-US" sz="2400" b="1" dirty="0">
                <a:latin typeface="+mj-lt"/>
              </a:rPr>
              <a:t>Handles all the cloud map operations:</a:t>
            </a:r>
          </a:p>
          <a:p>
            <a:pPr lvl="1"/>
            <a:r>
              <a:rPr lang="en-US" sz="2400" b="1" dirty="0">
                <a:latin typeface="+mj-lt"/>
              </a:rPr>
              <a:t>Fuzzy Search</a:t>
            </a:r>
          </a:p>
          <a:p>
            <a:pPr lvl="1"/>
            <a:r>
              <a:rPr lang="en-US" sz="2400" b="1" dirty="0">
                <a:latin typeface="+mj-lt"/>
              </a:rPr>
              <a:t>Get Directions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989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07DFF0-F978-49F8-95C2-A3C04B4C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16386" name="Picture 2" descr="cat working hard GIF">
            <a:extLst>
              <a:ext uri="{FF2B5EF4-FFF2-40B4-BE49-F238E27FC236}">
                <a16:creationId xmlns:a16="http://schemas.microsoft.com/office/drawing/2014/main" id="{F7576F9B-9413-4443-BBDD-8599A9AE0D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9BA52-1129-434F-8823-6C2787C398FF}"/>
              </a:ext>
            </a:extLst>
          </p:cNvPr>
          <p:cNvSpPr txBox="1"/>
          <p:nvPr/>
        </p:nvSpPr>
        <p:spPr>
          <a:xfrm>
            <a:off x="4748804" y="1758375"/>
            <a:ext cx="2694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CODING TIME</a:t>
            </a:r>
          </a:p>
        </p:txBody>
      </p:sp>
    </p:spTree>
    <p:extLst>
      <p:ext uri="{BB962C8B-B14F-4D97-AF65-F5344CB8AC3E}">
        <p14:creationId xmlns:p14="http://schemas.microsoft.com/office/powerpoint/2010/main" val="29589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107D35-573A-4AD0-825F-2DBAA75CC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3" y="2209800"/>
            <a:ext cx="6825853" cy="3886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B13EA-1876-4D46-8318-008778F0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Remember?</a:t>
            </a:r>
          </a:p>
        </p:txBody>
      </p:sp>
    </p:spTree>
    <p:extLst>
      <p:ext uri="{BB962C8B-B14F-4D97-AF65-F5344CB8AC3E}">
        <p14:creationId xmlns:p14="http://schemas.microsoft.com/office/powerpoint/2010/main" val="17784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DBAA-2C5D-40EE-B73D-70344AD7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apps</a:t>
            </a:r>
          </a:p>
        </p:txBody>
      </p:sp>
      <p:pic>
        <p:nvPicPr>
          <p:cNvPr id="7172" name="Picture 4" descr="Image result for waze icon">
            <a:extLst>
              <a:ext uri="{FF2B5EF4-FFF2-40B4-BE49-F238E27FC236}">
                <a16:creationId xmlns:a16="http://schemas.microsoft.com/office/drawing/2014/main" id="{68D487C4-94B0-47B1-8FD8-9F759D19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754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0EE1C-A6D4-4CEC-BAD3-8B16E561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87" y="2704520"/>
            <a:ext cx="4496427" cy="4153480"/>
          </a:xfrm>
          <a:prstGeom prst="rect">
            <a:avLst/>
          </a:prstGeom>
        </p:spPr>
      </p:pic>
      <p:pic>
        <p:nvPicPr>
          <p:cNvPr id="7174" name="Picture 6" descr="Image result for google maps">
            <a:extLst>
              <a:ext uri="{FF2B5EF4-FFF2-40B4-BE49-F238E27FC236}">
                <a16:creationId xmlns:a16="http://schemas.microsoft.com/office/drawing/2014/main" id="{AF4B4447-06A3-45BD-9FA7-06CAFD9EF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99" y="15992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HERE WeGo">
            <a:extLst>
              <a:ext uri="{FF2B5EF4-FFF2-40B4-BE49-F238E27FC236}">
                <a16:creationId xmlns:a16="http://schemas.microsoft.com/office/drawing/2014/main" id="{4D873A77-8AB2-4963-AF34-DB269D939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13266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ree-GPS, Maps, Navigation, Directions and Traffic Mobile App Ranking">
            <a:extLst>
              <a:ext uri="{FF2B5EF4-FFF2-40B4-BE49-F238E27FC236}">
                <a16:creationId xmlns:a16="http://schemas.microsoft.com/office/drawing/2014/main" id="{55CE377A-A244-458F-BF3E-B9B6717A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1" y="4781260"/>
            <a:ext cx="1481137" cy="1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Free GPS Navigation Mobile App Ranking">
            <a:extLst>
              <a:ext uri="{FF2B5EF4-FFF2-40B4-BE49-F238E27FC236}">
                <a16:creationId xmlns:a16="http://schemas.microsoft.com/office/drawing/2014/main" id="{E3925167-540A-4B27-9FC8-009C85AF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86023"/>
            <a:ext cx="1476374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4C61-C371-41B1-B794-34B18211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989364"/>
            <a:ext cx="5105399" cy="2879271"/>
          </a:xfrm>
        </p:spPr>
        <p:txBody>
          <a:bodyPr/>
          <a:lstStyle/>
          <a:p>
            <a:r>
              <a:rPr lang="en-US" dirty="0"/>
              <a:t>Alex Pshul</a:t>
            </a:r>
          </a:p>
          <a:p>
            <a:pPr lvl="1"/>
            <a:r>
              <a:rPr lang="en-US" dirty="0"/>
              <a:t>Senior Software Consultant @CodeValue Ltd.</a:t>
            </a:r>
          </a:p>
          <a:p>
            <a:pPr lvl="1"/>
            <a:r>
              <a:rPr lang="en-US" dirty="0"/>
              <a:t>More than 8 years of hands on experience</a:t>
            </a:r>
          </a:p>
          <a:p>
            <a:pPr lvl="1"/>
            <a:r>
              <a:rPr lang="en-US" dirty="0" err="1"/>
              <a:t>OzCode</a:t>
            </a:r>
            <a:r>
              <a:rPr lang="en-US" dirty="0"/>
              <a:t> Evangelist (</a:t>
            </a:r>
            <a:r>
              <a:rPr lang="en-US" dirty="0">
                <a:hlinkClick r:id="rId2"/>
              </a:rPr>
              <a:t>www.oz-code.com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Talk to me about:</a:t>
            </a:r>
          </a:p>
          <a:p>
            <a:pPr lvl="2"/>
            <a:r>
              <a:rPr lang="en-US" sz="1800" dirty="0"/>
              <a:t>Software Development</a:t>
            </a:r>
          </a:p>
          <a:p>
            <a:pPr lvl="2"/>
            <a:r>
              <a:rPr lang="en-US" sz="1800" dirty="0"/>
              <a:t>Hardware and Gadgets</a:t>
            </a:r>
          </a:p>
          <a:p>
            <a:pPr lvl="2"/>
            <a:r>
              <a:rPr lang="en-US" sz="1800" dirty="0"/>
              <a:t>Gaming</a:t>
            </a:r>
          </a:p>
          <a:p>
            <a:pPr lvl="2"/>
            <a:r>
              <a:rPr lang="en-US" sz="1800" dirty="0"/>
              <a:t>Animals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FE121-710B-47CF-9F68-4978E640E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52600"/>
            <a:ext cx="3352800" cy="335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F458B9-E3E3-4B33-AB32-6AA0CB12A925}"/>
              </a:ext>
            </a:extLst>
          </p:cNvPr>
          <p:cNvSpPr/>
          <p:nvPr/>
        </p:nvSpPr>
        <p:spPr>
          <a:xfrm>
            <a:off x="1924050" y="5165271"/>
            <a:ext cx="3009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alex@pshul.com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5"/>
              </a:rPr>
              <a:t>https://www.pshul.com</a:t>
            </a:r>
            <a:endParaRPr lang="en-US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  <a:p>
            <a:pPr algn="ctr" fontAlgn="base"/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http://github.com/alexPshul</a:t>
            </a:r>
            <a:endParaRPr lang="en-US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417AEEB-7DEA-45B4-8CA5-05C41579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1110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9C16-3939-43DB-9C58-50EB16F7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F2BCC-05B4-4BAF-AE67-A63B0BA48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Azure Maps?</a:t>
            </a:r>
          </a:p>
        </p:txBody>
      </p:sp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217D5487-1DFB-49B4-85C0-975FF2D7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5BD9-90CD-4518-87EE-E9BCE9B70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portfolio of geospatial services</a:t>
            </a:r>
          </a:p>
          <a:p>
            <a:pPr lvl="1"/>
            <a:r>
              <a:rPr lang="en-US" sz="2400" dirty="0"/>
              <a:t>Maps</a:t>
            </a:r>
          </a:p>
          <a:p>
            <a:pPr lvl="1"/>
            <a:r>
              <a:rPr lang="en-US" sz="2400" dirty="0"/>
              <a:t>Routing</a:t>
            </a:r>
          </a:p>
          <a:p>
            <a:pPr lvl="1"/>
            <a:r>
              <a:rPr lang="en-US" sz="2400" dirty="0"/>
              <a:t>Search</a:t>
            </a:r>
          </a:p>
          <a:p>
            <a:pPr lvl="1"/>
            <a:r>
              <a:rPr lang="en-US" sz="2400" dirty="0"/>
              <a:t>Time Zones</a:t>
            </a:r>
          </a:p>
          <a:p>
            <a:pPr lvl="1"/>
            <a:r>
              <a:rPr lang="en-US" sz="2400" dirty="0"/>
              <a:t>Traffic</a:t>
            </a:r>
          </a:p>
          <a:p>
            <a:r>
              <a:rPr lang="en-US" sz="2800" dirty="0"/>
              <a:t>Use Familiar Azure Concepts</a:t>
            </a:r>
          </a:p>
          <a:p>
            <a:pPr lvl="1"/>
            <a:r>
              <a:rPr lang="en-US" sz="2400" dirty="0"/>
              <a:t>Rest APIs</a:t>
            </a:r>
          </a:p>
          <a:p>
            <a:pPr lvl="1"/>
            <a:r>
              <a:rPr lang="en-US" sz="2400" dirty="0"/>
              <a:t>Different price tiers</a:t>
            </a:r>
          </a:p>
        </p:txBody>
      </p:sp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FF9C4295-C618-4CDC-BFEC-E01F068A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zure maps">
            <a:extLst>
              <a:ext uri="{FF2B5EF4-FFF2-40B4-BE49-F238E27FC236}">
                <a16:creationId xmlns:a16="http://schemas.microsoft.com/office/drawing/2014/main" id="{206BD0C8-F6CF-48CB-89E9-BD63A1A6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85" y="1190897"/>
            <a:ext cx="47625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842FF8-84D2-4134-8A2C-7DCB1169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4803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google maps">
            <a:extLst>
              <a:ext uri="{FF2B5EF4-FFF2-40B4-BE49-F238E27FC236}">
                <a16:creationId xmlns:a16="http://schemas.microsoft.com/office/drawing/2014/main" id="{936C7C6A-C133-4DE4-AD74-20F64CEA4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762000"/>
            <a:ext cx="2228850" cy="12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FF9C4295-C618-4CDC-BFEC-E01F068A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ing maps">
            <a:extLst>
              <a:ext uri="{FF2B5EF4-FFF2-40B4-BE49-F238E27FC236}">
                <a16:creationId xmlns:a16="http://schemas.microsoft.com/office/drawing/2014/main" id="{B08D979E-97B9-4A85-9797-AC40D06C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27" y="1143000"/>
            <a:ext cx="2554746" cy="6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2DF902-4374-4B93-BB26-0039022DCC7A}"/>
              </a:ext>
            </a:extLst>
          </p:cNvPr>
          <p:cNvSpPr/>
          <p:nvPr/>
        </p:nvSpPr>
        <p:spPr>
          <a:xfrm>
            <a:off x="2823373" y="3075057"/>
            <a:ext cx="6545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Differences in Map Coverage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901FB5-BF66-4146-9DAE-A3FC29B6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12387"/>
              </p:ext>
            </p:extLst>
          </p:nvPr>
        </p:nvGraphicFramePr>
        <p:xfrm>
          <a:off x="533400" y="3063240"/>
          <a:ext cx="11125200" cy="731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3455303875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1283851989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319664709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Azure Based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Dedicated Bing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Dedicated Google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938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10B51DB-1FBF-4E5A-8B24-98C5AE828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286744"/>
            <a:ext cx="2047316" cy="284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4F4C5-D8DB-47AC-BBA6-4F511B0DE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897" y="3018697"/>
            <a:ext cx="1062207" cy="820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115620-2C44-48C1-8267-A3475B2F9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804" y="3202733"/>
            <a:ext cx="2322792" cy="45253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259A728-0351-4279-BE11-3152408B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5643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72813 0.111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06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unny cat GIF">
            <a:extLst>
              <a:ext uri="{FF2B5EF4-FFF2-40B4-BE49-F238E27FC236}">
                <a16:creationId xmlns:a16="http://schemas.microsoft.com/office/drawing/2014/main" id="{FD1F8B78-11D3-47E9-AE9E-9A29F806C1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762250"/>
            <a:ext cx="31813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google maps">
            <a:extLst>
              <a:ext uri="{FF2B5EF4-FFF2-40B4-BE49-F238E27FC236}">
                <a16:creationId xmlns:a16="http://schemas.microsoft.com/office/drawing/2014/main" id="{13F4D05A-DEC7-48FF-BACF-EDF6A748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762000"/>
            <a:ext cx="2228850" cy="12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ing maps">
            <a:extLst>
              <a:ext uri="{FF2B5EF4-FFF2-40B4-BE49-F238E27FC236}">
                <a16:creationId xmlns:a16="http://schemas.microsoft.com/office/drawing/2014/main" id="{25FD9461-1293-46DE-A782-EE0F7D1D5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27" y="1143000"/>
            <a:ext cx="2554746" cy="6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zure maps">
            <a:extLst>
              <a:ext uri="{FF2B5EF4-FFF2-40B4-BE49-F238E27FC236}">
                <a16:creationId xmlns:a16="http://schemas.microsoft.com/office/drawing/2014/main" id="{95C3C684-86B4-4BFF-B57A-AB37707B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809626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23A955-C1F4-4A62-9186-D8C6890D334F}"/>
              </a:ext>
            </a:extLst>
          </p:cNvPr>
          <p:cNvSpPr/>
          <p:nvPr/>
        </p:nvSpPr>
        <p:spPr>
          <a:xfrm>
            <a:off x="1102519" y="2277060"/>
            <a:ext cx="4434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Maps and Traffic Tiles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B50A42-9A71-49A1-A69C-E3A6A4421A65}"/>
              </a:ext>
            </a:extLst>
          </p:cNvPr>
          <p:cNvSpPr/>
          <p:nvPr/>
        </p:nvSpPr>
        <p:spPr>
          <a:xfrm>
            <a:off x="7748503" y="2307837"/>
            <a:ext cx="3340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25,000 per Month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876191-3E01-4154-A0C0-74C340B1C2C4}"/>
              </a:ext>
            </a:extLst>
          </p:cNvPr>
          <p:cNvSpPr/>
          <p:nvPr/>
        </p:nvSpPr>
        <p:spPr>
          <a:xfrm>
            <a:off x="1102519" y="3311474"/>
            <a:ext cx="2906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IP to Location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5A59D5-C3F8-4CC2-9016-E34E99B517D4}"/>
              </a:ext>
            </a:extLst>
          </p:cNvPr>
          <p:cNvSpPr/>
          <p:nvPr/>
        </p:nvSpPr>
        <p:spPr>
          <a:xfrm>
            <a:off x="1102519" y="3957805"/>
            <a:ext cx="3066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Aerial Imagery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7F374-A006-4EB7-AB89-2B0036BAA0B0}"/>
              </a:ext>
            </a:extLst>
          </p:cNvPr>
          <p:cNvSpPr/>
          <p:nvPr/>
        </p:nvSpPr>
        <p:spPr>
          <a:xfrm>
            <a:off x="1102519" y="4604136"/>
            <a:ext cx="2299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Time Zone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43D79D-E86F-4BF5-8FA3-0AE20AB9C9BC}"/>
              </a:ext>
            </a:extLst>
          </p:cNvPr>
          <p:cNvSpPr/>
          <p:nvPr/>
        </p:nvSpPr>
        <p:spPr>
          <a:xfrm>
            <a:off x="7964908" y="3988582"/>
            <a:ext cx="3124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5,000 per Month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ABAF87-6A38-47BD-AD2B-53DD94C6BF81}"/>
              </a:ext>
            </a:extLst>
          </p:cNvPr>
          <p:cNvSpPr/>
          <p:nvPr/>
        </p:nvSpPr>
        <p:spPr>
          <a:xfrm>
            <a:off x="1102519" y="5638550"/>
            <a:ext cx="214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All Others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40D30-46E3-45B8-A772-98459E48E1A2}"/>
              </a:ext>
            </a:extLst>
          </p:cNvPr>
          <p:cNvSpPr/>
          <p:nvPr/>
        </p:nvSpPr>
        <p:spPr>
          <a:xfrm>
            <a:off x="7748503" y="5669327"/>
            <a:ext cx="3340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25,000 per Month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BF4998-FACB-4CCB-A8EA-051FAC93F5FE}"/>
              </a:ext>
            </a:extLst>
          </p:cNvPr>
          <p:cNvSpPr/>
          <p:nvPr/>
        </p:nvSpPr>
        <p:spPr>
          <a:xfrm>
            <a:off x="5421538" y="3819304"/>
            <a:ext cx="4155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0.5$ per 1000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B4B8EC-A2B0-458D-8902-0DCE6CACF8A2}"/>
              </a:ext>
            </a:extLst>
          </p:cNvPr>
          <p:cNvGrpSpPr/>
          <p:nvPr/>
        </p:nvGrpSpPr>
        <p:grpSpPr>
          <a:xfrm>
            <a:off x="5421538" y="5391834"/>
            <a:ext cx="2906181" cy="1163538"/>
            <a:chOff x="5421538" y="5391834"/>
            <a:chExt cx="2906181" cy="11635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961E5F-8BDC-4E3B-94FD-4B36C95752DB}"/>
                </a:ext>
              </a:extLst>
            </p:cNvPr>
            <p:cNvSpPr/>
            <p:nvPr/>
          </p:nvSpPr>
          <p:spPr>
            <a:xfrm>
              <a:off x="5421538" y="5970597"/>
              <a:ext cx="275427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/>
                <a:t>0.25$ per 1000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E7F32-C360-40AC-89DB-B21D935A36B8}"/>
                </a:ext>
              </a:extLst>
            </p:cNvPr>
            <p:cNvSpPr/>
            <p:nvPr/>
          </p:nvSpPr>
          <p:spPr>
            <a:xfrm>
              <a:off x="5421538" y="5391834"/>
              <a:ext cx="290618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IP to Location</a:t>
              </a: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D95CAB80-A14E-4CDE-8D1C-8D7348EE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112440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7" grpId="1"/>
      <p:bldP spid="18" grpId="0"/>
      <p:bldP spid="18" grpId="1"/>
      <p:bldP spid="19" grpId="0"/>
      <p:bldP spid="20" grpId="0"/>
      <p:bldP spid="21" grpId="0"/>
      <p:bldP spid="21" grpId="1"/>
      <p:bldP spid="22" grpId="0"/>
      <p:bldP spid="24" grpId="0"/>
      <p:bldP spid="24" grpId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Copyright</a:t>
            </a:r>
          </a:p>
          <a:p>
            <a:pPr lvl="1"/>
            <a:r>
              <a:rPr lang="en-US" sz="2400" dirty="0"/>
              <a:t>Caption</a:t>
            </a:r>
          </a:p>
          <a:p>
            <a:pPr lvl="1"/>
            <a:r>
              <a:rPr lang="en-US" sz="2400" dirty="0"/>
              <a:t>For Tile</a:t>
            </a:r>
          </a:p>
          <a:p>
            <a:pPr lvl="1"/>
            <a:r>
              <a:rPr lang="en-US" sz="2400" dirty="0"/>
              <a:t>For World</a:t>
            </a:r>
          </a:p>
          <a:p>
            <a:pPr lvl="1"/>
            <a:r>
              <a:rPr lang="en-US" sz="2400" dirty="0"/>
              <a:t>From Bounding Box</a:t>
            </a:r>
          </a:p>
          <a:p>
            <a:r>
              <a:rPr lang="en-US" sz="2800" dirty="0"/>
              <a:t>Map</a:t>
            </a:r>
          </a:p>
          <a:p>
            <a:pPr lvl="1"/>
            <a:r>
              <a:rPr lang="en-US" sz="2400" dirty="0"/>
              <a:t>Images</a:t>
            </a:r>
          </a:p>
          <a:p>
            <a:pPr lvl="1"/>
            <a:r>
              <a:rPr lang="en-US" sz="2400" dirty="0"/>
              <a:t>Tiles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pic>
        <p:nvPicPr>
          <p:cNvPr id="9" name="Picture 2" descr="Image result for skyrim map">
            <a:extLst>
              <a:ext uri="{FF2B5EF4-FFF2-40B4-BE49-F238E27FC236}">
                <a16:creationId xmlns:a16="http://schemas.microsoft.com/office/drawing/2014/main" id="{39236F0B-6FA4-48AB-93BD-C5CAD707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404"/>
            <a:ext cx="6400800" cy="465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Render</a:t>
            </a:r>
          </a:p>
        </p:txBody>
      </p:sp>
      <p:pic>
        <p:nvPicPr>
          <p:cNvPr id="11" name="Picture 4" descr="Image result for azure maps">
            <a:extLst>
              <a:ext uri="{FF2B5EF4-FFF2-40B4-BE49-F238E27FC236}">
                <a16:creationId xmlns:a16="http://schemas.microsoft.com/office/drawing/2014/main" id="{00292503-0EC0-4A98-A84D-9EC1CC63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CodeValue_Oficial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otx" id="{13356BA8-E7E1-436A-867A-AE917C0DE30E}" vid="{17809BF2-0277-432F-A08C-FE186B995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1E65CAA8001D448EB452BF7A930666" ma:contentTypeVersion="4" ma:contentTypeDescription="Create a new document." ma:contentTypeScope="" ma:versionID="6b1359f2f8e144348923cb4105a347dd">
  <xsd:schema xmlns:xsd="http://www.w3.org/2001/XMLSchema" xmlns:xs="http://www.w3.org/2001/XMLSchema" xmlns:p="http://schemas.microsoft.com/office/2006/metadata/properties" xmlns:ns2="de37150e-30c5-42da-b5a9-cb4f9765175a" xmlns:ns3="fa192c6e-526e-4c97-a417-a7d0005a299a" targetNamespace="http://schemas.microsoft.com/office/2006/metadata/properties" ma:root="true" ma:fieldsID="43c11e63f8392d7936d4cf889741ce6f" ns2:_="" ns3:_="">
    <xsd:import namespace="de37150e-30c5-42da-b5a9-cb4f9765175a"/>
    <xsd:import namespace="fa192c6e-526e-4c97-a417-a7d0005a299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7150e-30c5-42da-b5a9-cb4f976517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92c6e-526e-4c97-a417-a7d0005a29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7D3489-EA20-4825-A6EE-9F596620F9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594702-BAE2-4D90-AF81-CB4FD8A856CA}">
  <ds:schemaRefs>
    <ds:schemaRef ds:uri="fa192c6e-526e-4c97-a417-a7d0005a299a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de37150e-30c5-42da-b5a9-cb4f9765175a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8A955B5-0C71-43D9-853D-FCE6AC220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37150e-30c5-42da-b5a9-cb4f9765175a"/>
    <ds:schemaRef ds:uri="fa192c6e-526e-4c97-a417-a7d0005a2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30872</TotalTime>
  <Words>502</Words>
  <Application>Microsoft Office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Georgia</vt:lpstr>
      <vt:lpstr>Myriad Pro</vt:lpstr>
      <vt:lpstr>Myriad Pro Light</vt:lpstr>
      <vt:lpstr>Segoe UI</vt:lpstr>
      <vt:lpstr>Segoe UI Light</vt:lpstr>
      <vt:lpstr>Segoe UI Semilight</vt:lpstr>
      <vt:lpstr>Times New Roman</vt:lpstr>
      <vt:lpstr>Wingdings</vt:lpstr>
      <vt:lpstr>CodeValue_Oficial16x9</vt:lpstr>
      <vt:lpstr>PowerPoint Presentation</vt:lpstr>
      <vt:lpstr>Remember?</vt:lpstr>
      <vt:lpstr>So many apps</vt:lpstr>
      <vt:lpstr>About Me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Xamarin</vt:lpstr>
      <vt:lpstr>Xamarin</vt:lpstr>
      <vt:lpstr>Xamarin</vt:lpstr>
      <vt:lpstr> XaMap</vt:lpstr>
      <vt:lpstr>XaMap</vt:lpstr>
      <vt:lpstr>XaMap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the .NET Framework 4 with C#</dc:title>
  <dc:creator>Pavel</dc:creator>
  <cp:lastModifiedBy>Alex Pshul</cp:lastModifiedBy>
  <cp:revision>247</cp:revision>
  <dcterms:created xsi:type="dcterms:W3CDTF">2011-02-14T06:36:23Z</dcterms:created>
  <dcterms:modified xsi:type="dcterms:W3CDTF">2018-10-13T23:25:53Z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0x010100051E65CAA8001D448EB452BF7A930666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v-mohath@microsoft.com</vt:lpwstr>
  </property>
  <property fmtid="{D5CDD505-2E9C-101B-9397-08002B2CF9AE}" pid="6" name="MSIP_Label_f42aa342-8706-4288-bd11-ebb85995028c_SetDate">
    <vt:lpwstr>2018-08-27T11:31:39.4261340Z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